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5"/>
  </p:notesMasterIdLst>
  <p:handoutMasterIdLst>
    <p:handoutMasterId r:id="rId56"/>
  </p:handoutMasterIdLst>
  <p:sldIdLst>
    <p:sldId id="564" r:id="rId5"/>
    <p:sldId id="309" r:id="rId6"/>
    <p:sldId id="565" r:id="rId7"/>
    <p:sldId id="308" r:id="rId8"/>
    <p:sldId id="885" r:id="rId9"/>
    <p:sldId id="566" r:id="rId10"/>
    <p:sldId id="790" r:id="rId11"/>
    <p:sldId id="310" r:id="rId12"/>
    <p:sldId id="886" r:id="rId13"/>
    <p:sldId id="311" r:id="rId14"/>
    <p:sldId id="312" r:id="rId15"/>
    <p:sldId id="567" r:id="rId16"/>
    <p:sldId id="793" r:id="rId17"/>
    <p:sldId id="794" r:id="rId18"/>
    <p:sldId id="314" r:id="rId19"/>
    <p:sldId id="577" r:id="rId20"/>
    <p:sldId id="791" r:id="rId21"/>
    <p:sldId id="569" r:id="rId22"/>
    <p:sldId id="797" r:id="rId23"/>
    <p:sldId id="798" r:id="rId24"/>
    <p:sldId id="316" r:id="rId25"/>
    <p:sldId id="570" r:id="rId26"/>
    <p:sldId id="799" r:id="rId27"/>
    <p:sldId id="568" r:id="rId28"/>
    <p:sldId id="795" r:id="rId29"/>
    <p:sldId id="796" r:id="rId30"/>
    <p:sldId id="315" r:id="rId31"/>
    <p:sldId id="896" r:id="rId32"/>
    <p:sldId id="898" r:id="rId33"/>
    <p:sldId id="899" r:id="rId34"/>
    <p:sldId id="892" r:id="rId35"/>
    <p:sldId id="574" r:id="rId36"/>
    <p:sldId id="801" r:id="rId37"/>
    <p:sldId id="802" r:id="rId38"/>
    <p:sldId id="318" r:id="rId39"/>
    <p:sldId id="893" r:id="rId40"/>
    <p:sldId id="894" r:id="rId41"/>
    <p:sldId id="897" r:id="rId42"/>
    <p:sldId id="895" r:id="rId43"/>
    <p:sldId id="903" r:id="rId44"/>
    <p:sldId id="904" r:id="rId45"/>
    <p:sldId id="571" r:id="rId46"/>
    <p:sldId id="317" r:id="rId47"/>
    <p:sldId id="572" r:id="rId48"/>
    <p:sldId id="805" r:id="rId49"/>
    <p:sldId id="573" r:id="rId50"/>
    <p:sldId id="806" r:id="rId51"/>
    <p:sldId id="319" r:id="rId52"/>
    <p:sldId id="320" r:id="rId53"/>
    <p:sldId id="361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E6786-7ECC-4A0E-9B14-D433B264478A}" v="5" dt="2021-06-09T03:28:57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4660"/>
  </p:normalViewPr>
  <p:slideViewPr>
    <p:cSldViewPr>
      <p:cViewPr varScale="1">
        <p:scale>
          <a:sx n="68" d="100"/>
          <a:sy n="68" d="100"/>
        </p:scale>
        <p:origin x="157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NSH SRIVASTAVA" userId="S::0201csml156@niet.co.in::65850eaf-2659-4305-86cb-213833c66694" providerId="AD" clId="Web-{676E6786-7ECC-4A0E-9B14-D433B264478A}"/>
    <pc:docChg chg="modSld">
      <pc:chgData name="SHREYANSH SRIVASTAVA" userId="S::0201csml156@niet.co.in::65850eaf-2659-4305-86cb-213833c66694" providerId="AD" clId="Web-{676E6786-7ECC-4A0E-9B14-D433B264478A}" dt="2021-06-09T03:28:57.527" v="4" actId="1076"/>
      <pc:docMkLst>
        <pc:docMk/>
      </pc:docMkLst>
      <pc:sldChg chg="modSp">
        <pc:chgData name="SHREYANSH SRIVASTAVA" userId="S::0201csml156@niet.co.in::65850eaf-2659-4305-86cb-213833c66694" providerId="AD" clId="Web-{676E6786-7ECC-4A0E-9B14-D433B264478A}" dt="2021-06-09T03:28:57.527" v="4" actId="1076"/>
        <pc:sldMkLst>
          <pc:docMk/>
          <pc:sldMk cId="2216860326" sldId="793"/>
        </pc:sldMkLst>
        <pc:picChg chg="mod">
          <ac:chgData name="SHREYANSH SRIVASTAVA" userId="S::0201csml156@niet.co.in::65850eaf-2659-4305-86cb-213833c66694" providerId="AD" clId="Web-{676E6786-7ECC-4A0E-9B14-D433B264478A}" dt="2021-06-09T03:28:57.527" v="4" actId="1076"/>
          <ac:picMkLst>
            <pc:docMk/>
            <pc:sldMk cId="2216860326" sldId="793"/>
            <ac:picMk id="3" creationId="{CB9E13BD-B35E-4DBB-99A5-D8BA20266B6A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8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EF802-0E28-4AD4-856F-81910EAB4C5C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Amit Dash       KEE201 (ELECTRICAL EMGINEERING)         unit-2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E684C-71B7-498F-819E-3918729CBA6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ED4F9-AEDE-40D4-B93D-95FE527E73A9}" type="datetimeFigureOut">
              <a:rPr lang="en-IN" smtClean="0"/>
              <a:pPr/>
              <a:t>08-06-2021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Amit Dash       KEE201 (ELECTRICAL EMGINEERING)         unit-2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A9959-7D58-4FBA-A2A5-E7092646AC6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B1C00AA6-F0C8-4CD7-9E21-472C4BCA65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8125F90B-89DF-4CFE-9A9D-011AAEB6BD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AB679608-64E7-4CDC-81D6-1800F9987D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3AD6C54-33E3-469B-B051-E37E64582121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A01CD33-1054-41D3-9526-7E810DA8ACCA}" type="datetime1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Amit Dash       KEE201 (ELECTRICAL EMGINEERING)         unit-2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A9959-7D58-4FBA-A2A5-E7092646AC62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67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3FFE33-2605-4215-BECD-A209F1DB3146}" type="datetime1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KEE201 (ELECTRICAL EMGINEERING)         unit-2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9959-7D58-4FBA-A2A5-E7092646AC62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A01CD33-1054-41D3-9526-7E810DA8ACCA}" type="datetime1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Amit Dash       KEE201 (ELECTRICAL EMGINEERING)         unit-2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A9959-7D58-4FBA-A2A5-E7092646AC62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67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Amit Dash       KEE201 (ELECTRICAL EMGINEERING)         unit-2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89A9959-7D58-4FBA-A2A5-E7092646AC62}" type="slidenum">
              <a:rPr lang="en-IN" smtClean="0"/>
              <a:pPr/>
              <a:t>49</a:t>
            </a:fld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BE3FC16E-943B-4B6B-A602-7FABFEEA3EA6}" type="datetime1">
              <a:rPr lang="en-IN" smtClean="0"/>
              <a:pPr/>
              <a:t>08-06-2021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762B-2961-4C0E-860F-B84D2AD8056C}" type="datetime1">
              <a:rPr lang="en-US" smtClean="0"/>
              <a:t>6/8/2021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30A4-A386-4C19-BD55-E8CDC1CC444B}" type="datetime1">
              <a:rPr lang="en-US" smtClean="0"/>
              <a:t>6/8/2021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E94C-6F23-4CBC-AF4D-F5E37449F7CD}" type="datetime1">
              <a:rPr lang="en-US" smtClean="0"/>
              <a:t>6/8/2021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61AC8-6F67-4ED7-A617-3729AC1164F7}" type="datetime1">
              <a:rPr lang="en-US" smtClean="0"/>
              <a:t>6/8/2021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6800-01EF-4D7C-AFFD-8D6E28E50ABF}" type="datetime1">
              <a:rPr lang="en-US" smtClean="0"/>
              <a:t>6/8/2021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869C-5A64-41E4-B419-880D65F92A18}" type="datetime1">
              <a:rPr lang="en-US" smtClean="0"/>
              <a:t>6/8/2021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470C8-AAD9-4E80-833C-9C0A723DC3B0}" type="datetime1">
              <a:rPr lang="en-US" smtClean="0"/>
              <a:t>6/8/2021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70DB6-1368-4E72-A4C0-D1F5B8BD9D79}" type="datetime1">
              <a:rPr lang="en-US" smtClean="0"/>
              <a:t>6/8/2021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739FF-1962-4006-904C-2617F02DD2E4}" type="datetime1">
              <a:rPr lang="en-US" smtClean="0"/>
              <a:t>6/8/2021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0F53E-00C1-485F-8930-9BC9111B8D01}" type="datetime1">
              <a:rPr lang="en-US" smtClean="0"/>
              <a:t>6/8/2021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4713-0419-4BCE-8943-8608312427A2}" type="datetime1">
              <a:rPr lang="en-US" smtClean="0"/>
              <a:t>6/8/2021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846DC-F58D-4B6E-92D0-6D78E973DC9F}" type="datetime1">
              <a:rPr lang="en-US" smtClean="0"/>
              <a:t>6/8/2021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Amit Dash                        KEE-101/201 Basic Electrical Engg.                           Unit -2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D0723-059B-4A91-A172-C7C721E768A5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dissolve/>
  </p:transition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6.wmf"/><Relationship Id="rId18" Type="http://schemas.openxmlformats.org/officeDocument/2006/relationships/image" Target="../media/image1.png"/><Relationship Id="rId3" Type="http://schemas.openxmlformats.org/officeDocument/2006/relationships/image" Target="../media/image29.gi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28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3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5.wmf"/><Relationship Id="rId5" Type="http://schemas.openxmlformats.org/officeDocument/2006/relationships/image" Target="../media/image17.wmf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1.png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6.wmf"/><Relationship Id="rId17" Type="http://schemas.openxmlformats.org/officeDocument/2006/relationships/image" Target="../media/image38.gi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8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25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oleObject" Target="../embeddings/oleObject21.bin"/><Relationship Id="rId7" Type="http://schemas.openxmlformats.org/officeDocument/2006/relationships/image" Target="../media/image47.gi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55.gi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E450-4B3D-4EC4-9D4B-86044DC05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0"/>
            <a:ext cx="7772400" cy="8382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Noida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Engineering and Technology, Greater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Noida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22F91-C441-4EA8-8EDE-52B064033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914400"/>
            <a:ext cx="6400800" cy="10668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STEADY STATE ANALYSIS OF AC CIRCUIT</a:t>
            </a:r>
          </a:p>
        </p:txBody>
      </p:sp>
      <p:pic>
        <p:nvPicPr>
          <p:cNvPr id="4100" name="Picture 2" descr="E:\NIET\Project\xLogo11.png.pagespeed.ic.pydHLuCQEZ.png">
            <a:extLst>
              <a:ext uri="{FF2B5EF4-FFF2-40B4-BE49-F238E27FC236}">
                <a16:creationId xmlns:a16="http://schemas.microsoft.com/office/drawing/2014/main" id="{1B597438-F23B-4461-B9B1-4BE10415F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F0CAB51-1E14-4A6F-A3F5-D8AA21F0AD36}"/>
              </a:ext>
            </a:extLst>
          </p:cNvPr>
          <p:cNvSpPr txBox="1">
            <a:spLocks/>
          </p:cNvSpPr>
          <p:nvPr/>
        </p:nvSpPr>
        <p:spPr>
          <a:xfrm>
            <a:off x="5486400" y="3962400"/>
            <a:ext cx="3352800" cy="1752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Kashika Baranwal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Assistant Professor 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 Department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5F89654-CC19-41DA-B53F-3318B8BF425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152400" y="6416675"/>
            <a:ext cx="1066800" cy="365125"/>
          </a:xfrm>
        </p:spPr>
        <p:txBody>
          <a:bodyPr/>
          <a:lstStyle/>
          <a:p>
            <a:pPr>
              <a:defRPr/>
            </a:pPr>
            <a:fld id="{F8354D32-BD67-4112-B510-056646EAFF26}" type="datetime1">
              <a:rPr lang="en-US"/>
              <a:pPr>
                <a:defRPr/>
              </a:pPr>
              <a:t>6/8/2021</a:t>
            </a:fld>
            <a:endParaRPr lang="en-US" dirty="0"/>
          </a:p>
        </p:txBody>
      </p:sp>
      <p:sp>
        <p:nvSpPr>
          <p:cNvPr id="4103" name="Slide Number Placeholder 9">
            <a:extLst>
              <a:ext uri="{FF2B5EF4-FFF2-40B4-BE49-F238E27FC236}">
                <a16:creationId xmlns:a16="http://schemas.microsoft.com/office/drawing/2014/main" id="{7DCEEC0E-2BCB-4524-9F5A-1DEA4367C3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476780-3E6C-4327-9EE8-45827C74BD0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04" name="Picture 4" descr="C:\Users\Manks\Downloads\speak.png">
            <a:extLst>
              <a:ext uri="{FF2B5EF4-FFF2-40B4-BE49-F238E27FC236}">
                <a16:creationId xmlns:a16="http://schemas.microsoft.com/office/drawing/2014/main" id="{537CE549-C822-44DC-9989-5196F8333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5908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6AA3C44-1C1F-4FA7-884D-1632F620C310}"/>
              </a:ext>
            </a:extLst>
          </p:cNvPr>
          <p:cNvSpPr txBox="1">
            <a:spLocks/>
          </p:cNvSpPr>
          <p:nvPr/>
        </p:nvSpPr>
        <p:spPr>
          <a:xfrm>
            <a:off x="152400" y="3505200"/>
            <a:ext cx="2057400" cy="53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Unit: 2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0640F3F-A7F5-434F-AD6C-91C63C307011}"/>
              </a:ext>
            </a:extLst>
          </p:cNvPr>
          <p:cNvSpPr txBox="1">
            <a:spLocks/>
          </p:cNvSpPr>
          <p:nvPr/>
        </p:nvSpPr>
        <p:spPr>
          <a:xfrm>
            <a:off x="152400" y="4191000"/>
            <a:ext cx="4953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Basic Electrical &amp; Electronics Engineering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4290471-83E9-409D-8CC4-044654C0C4CD}"/>
              </a:ext>
            </a:extLst>
          </p:cNvPr>
          <p:cNvSpPr txBox="1">
            <a:spLocks/>
          </p:cNvSpPr>
          <p:nvPr/>
        </p:nvSpPr>
        <p:spPr>
          <a:xfrm>
            <a:off x="152400" y="5181600"/>
            <a:ext cx="4191000" cy="53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B.Tech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2</a:t>
            </a:r>
            <a:r>
              <a:rPr lang="en-US" sz="2400" b="1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nd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Sem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87F9F3D-7466-411C-838F-E6F49E07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400" y="6416675"/>
            <a:ext cx="8610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Kashika Baranwal                         KEE-101/201 Basic  Electrical Engineering.                           Unit Number- 1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D4BD2D5-9CD6-4E92-81B1-AE6BE6F494BF}"/>
              </a:ext>
            </a:extLst>
          </p:cNvPr>
          <p:cNvSpPr txBox="1">
            <a:spLocks/>
          </p:cNvSpPr>
          <p:nvPr/>
        </p:nvSpPr>
        <p:spPr>
          <a:xfrm>
            <a:off x="3657600" y="2133600"/>
            <a:ext cx="2057400" cy="53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AIML/BT</a:t>
            </a:r>
          </a:p>
        </p:txBody>
      </p:sp>
    </p:spTree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0007" y="1239799"/>
            <a:ext cx="8686799" cy="26161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RMS or root mean square value</a:t>
            </a:r>
            <a:r>
              <a:rPr kumimoji="0" lang="en-US" sz="2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RMS is given by that direct current or voltage which, when flows or applied to a given resistance for a certain time, produces same heat as produced by AC current or voltage when flowing through same resistance for same time.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graphicFrame>
        <p:nvGraphicFramePr>
          <p:cNvPr id="4556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604036"/>
              </p:ext>
            </p:extLst>
          </p:nvPr>
        </p:nvGraphicFramePr>
        <p:xfrm>
          <a:off x="2617763" y="4371200"/>
          <a:ext cx="395128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Equation" r:id="rId3" imgW="1218960" imgH="469800" progId="">
                  <p:embed/>
                </p:oleObj>
              </mc:Choice>
              <mc:Fallback>
                <p:oleObj name="Equation" r:id="rId3" imgW="1218960" imgH="469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63" y="4371200"/>
                        <a:ext cx="3951288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135125"/>
              </p:ext>
            </p:extLst>
          </p:nvPr>
        </p:nvGraphicFramePr>
        <p:xfrm>
          <a:off x="2590800" y="4371200"/>
          <a:ext cx="3862316" cy="1446663"/>
        </p:xfrm>
        <a:graphic>
          <a:graphicData uri="http://schemas.openxmlformats.org/drawingml/2006/table">
            <a:tbl>
              <a:tblPr/>
              <a:tblGrid>
                <a:gridCol w="3862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666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</p:spTree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610" name="Object 2"/>
          <p:cNvGraphicFramePr>
            <a:graphicFrameLocks noChangeAspect="1"/>
          </p:cNvGraphicFramePr>
          <p:nvPr/>
        </p:nvGraphicFramePr>
        <p:xfrm>
          <a:off x="5791200" y="2362200"/>
          <a:ext cx="119495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Equation" r:id="rId3" imgW="660400" imgH="419100" progId="Equation.3">
                  <p:embed/>
                </p:oleObj>
              </mc:Choice>
              <mc:Fallback>
                <p:oleObj name="Equation" r:id="rId3" imgW="660400" imgH="41910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362200"/>
                        <a:ext cx="119495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609" name="Object 1"/>
          <p:cNvGraphicFramePr>
            <a:graphicFrameLocks noChangeAspect="1"/>
          </p:cNvGraphicFramePr>
          <p:nvPr/>
        </p:nvGraphicFramePr>
        <p:xfrm>
          <a:off x="5791200" y="4800600"/>
          <a:ext cx="2126511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Equation" r:id="rId5" imgW="1143000" imgH="419100" progId="">
                  <p:embed/>
                </p:oleObj>
              </mc:Choice>
              <mc:Fallback>
                <p:oleObj name="Equation" r:id="rId5" imgW="1143000" imgH="4191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800600"/>
                        <a:ext cx="2126511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11" name="Rectangle 3"/>
          <p:cNvSpPr>
            <a:spLocks noChangeArrowheads="1"/>
          </p:cNvSpPr>
          <p:nvPr/>
        </p:nvSpPr>
        <p:spPr bwMode="auto">
          <a:xfrm>
            <a:off x="304800" y="1254458"/>
            <a:ext cx="84582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Form Factor:</a:t>
            </a:r>
            <a:endParaRPr kumimoji="0" 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ratio of rms value to its average value is known as Form Factor of waveform. It is denoted by </a:t>
            </a:r>
            <a:r>
              <a:rPr kumimoji="0" lang="en-US" sz="2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</a:t>
            </a:r>
            <a:r>
              <a:rPr kumimoji="0" lang="en-US" sz="22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</a:t>
            </a:r>
            <a:r>
              <a:rPr kumimoji="0" lang="en-US" sz="22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Form Factor (</a:t>
            </a:r>
            <a:r>
              <a:rPr kumimoji="0" lang="en-US" sz="2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</a:t>
            </a:r>
            <a:r>
              <a:rPr kumimoji="0" lang="en-US" sz="22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=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304801" y="3485108"/>
            <a:ext cx="8762999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Peak Factor/Crest Factor:</a:t>
            </a:r>
            <a:endParaRPr kumimoji="0" 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ratio of maximum value to its </a:t>
            </a:r>
            <a:r>
              <a:rPr lang="en-US" sz="22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rms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value is known as Peak Factor of waveform.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Peak Factor (</a:t>
            </a:r>
            <a:r>
              <a:rPr kumimoji="0" lang="en-US" sz="2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</a:t>
            </a:r>
            <a:r>
              <a:rPr kumimoji="0" lang="en-US" sz="22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</a:t>
            </a:r>
            <a:r>
              <a:rPr kumimoji="0" lang="en-US" sz="22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=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2613" name="Rectangle 5"/>
          <p:cNvSpPr>
            <a:spLocks noChangeArrowheads="1"/>
          </p:cNvSpPr>
          <p:nvPr/>
        </p:nvSpPr>
        <p:spPr bwMode="auto">
          <a:xfrm>
            <a:off x="0" y="1743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3914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shade val="50000"/>
                    <a:satMod val="20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              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DF16-B34B-4CFD-AD27-6CE61BF8FD6F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1295400" y="6248400"/>
            <a:ext cx="6934200" cy="381001"/>
          </a:xfrm>
        </p:spPr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  <a:endParaRPr lang="en-IN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5240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I. Sinusoidal Waveform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9AF01-6D92-494F-9D0D-D83FE6765790}"/>
              </a:ext>
            </a:extLst>
          </p:cNvPr>
          <p:cNvSpPr txBox="1"/>
          <p:nvPr/>
        </p:nvSpPr>
        <p:spPr>
          <a:xfrm>
            <a:off x="0" y="899637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following parameters for the sinusoidal waveform: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value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 value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Factor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Factor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2D6DBFB-25E4-4FAE-ADAE-0AA5C98D0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57759"/>
      </p:ext>
    </p:extLst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B9E13BD-B35E-4DBB-99A5-D8BA20266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255" y="-764309"/>
            <a:ext cx="10820400" cy="1095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60326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17721-98DD-4B1F-84FB-E8D22015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" y="-3517"/>
            <a:ext cx="9144000" cy="117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02154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5720"/>
            <a:ext cx="6858000" cy="71628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Sinusoidal Waveform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80160"/>
            <a:ext cx="7848600" cy="466344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0 to Peak voltage is its Amplitude or Max. value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Avg. value </a:t>
            </a: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RMS Value</a:t>
            </a: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Form Factor = 1.11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Peak Factor = 1.414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066800" y="2133600"/>
          <a:ext cx="175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Equation" r:id="rId3" imgW="812520" imgH="342720" progId="Equation.3">
                  <p:embed/>
                </p:oleObj>
              </mc:Choice>
              <mc:Fallback>
                <p:oleObj name="Equation" r:id="rId3" imgW="812520" imgH="34272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33600"/>
                        <a:ext cx="1752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1066800" y="3352800"/>
          <a:ext cx="22447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Equation" r:id="rId5" imgW="1041120" imgH="380880" progId="Equation.3">
                  <p:embed/>
                </p:oleObj>
              </mc:Choice>
              <mc:Fallback>
                <p:oleObj name="Equation" r:id="rId5" imgW="1041120" imgH="380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52800"/>
                        <a:ext cx="224472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images (1)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76600" y="1981200"/>
            <a:ext cx="4676591" cy="2458982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18C-26D3-421F-B73C-62D51200887D}" type="datetime1">
              <a:rPr lang="en-US" smtClean="0"/>
              <a:t>6/8/2021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600200" y="6356350"/>
            <a:ext cx="62484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228600" y="0"/>
            <a:ext cx="1620079" cy="9144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9AF01-6D92-494F-9D0D-D83FE6765790}"/>
              </a:ext>
            </a:extLst>
          </p:cNvPr>
          <p:cNvSpPr txBox="1"/>
          <p:nvPr/>
        </p:nvSpPr>
        <p:spPr>
          <a:xfrm>
            <a:off x="457200" y="1219200"/>
            <a:ext cx="8953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rms value &amp; frequency for the given equation: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v = 150 sin314t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26547"/>
      </p:ext>
    </p:extLst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6D5B2576-CFCD-497D-9F29-9C9F870C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8774"/>
            <a:ext cx="9144000" cy="781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06155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II. Full Wave Rectifier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9AF01-6D92-494F-9D0D-D83FE6765790}"/>
              </a:ext>
            </a:extLst>
          </p:cNvPr>
          <p:cNvSpPr txBox="1"/>
          <p:nvPr/>
        </p:nvSpPr>
        <p:spPr>
          <a:xfrm>
            <a:off x="190500" y="12192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following for the output of full wave rectifier: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value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 value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Factor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Factor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 - up of a calendar&#10;&#10;Description automatically generated with low confidence">
            <a:extLst>
              <a:ext uri="{FF2B5EF4-FFF2-40B4-BE49-F238E27FC236}">
                <a16:creationId xmlns:a16="http://schemas.microsoft.com/office/drawing/2014/main" id="{D432D541-3ACD-4AAF-B39C-918ADDAC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" y="1828800"/>
            <a:ext cx="9144000" cy="49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35339"/>
      </p:ext>
    </p:extLst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1397D5E-3F0D-4246-8E3B-268095081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0" y="-152400"/>
            <a:ext cx="10134600" cy="113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5885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543800" cy="6858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Generation of alternating voltage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305550"/>
            <a:ext cx="8153400" cy="476250"/>
          </a:xfrm>
        </p:spPr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  <a:endParaRPr lang="en-IN" dirty="0"/>
          </a:p>
        </p:txBody>
      </p:sp>
      <p:pic>
        <p:nvPicPr>
          <p:cNvPr id="21506" name="Picture 2" descr="http://www-tc.pbs.org/wgbh/americanexperience/media/uploads/acdc_inside_generator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81200"/>
            <a:ext cx="3200400" cy="3200400"/>
          </a:xfrm>
          <a:prstGeom prst="rect">
            <a:avLst/>
          </a:prstGeom>
          <a:noFill/>
        </p:spPr>
      </p:pic>
      <p:pic>
        <p:nvPicPr>
          <p:cNvPr id="21508" name="Picture 4" descr="http://www.physics.usyd.edu.au/teach_res/mp/doc/wm_string_1_files/image128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886200"/>
            <a:ext cx="5410200" cy="1690688"/>
          </a:xfrm>
          <a:prstGeom prst="rect">
            <a:avLst/>
          </a:prstGeom>
          <a:noFill/>
        </p:spPr>
      </p:pic>
      <p:pic>
        <p:nvPicPr>
          <p:cNvPr id="21510" name="Picture 6" descr="http://www.ryerson.ca/~kantorek/EES512/phasor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1371600"/>
            <a:ext cx="5257800" cy="2038350"/>
          </a:xfrm>
          <a:prstGeom prst="rect">
            <a:avLst/>
          </a:prstGeom>
          <a:noFill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2C1F-7269-43A6-8EB3-B2235F52E7D3}" type="datetime1">
              <a:rPr lang="en-US" smtClean="0"/>
              <a:t>6/8/2021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2</a:t>
            </a:fld>
            <a:endParaRPr lang="en-IN"/>
          </a:p>
        </p:txBody>
      </p:sp>
      <p:pic>
        <p:nvPicPr>
          <p:cNvPr id="10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52399" y="0"/>
            <a:ext cx="1600200" cy="903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368070"/>
      </p:ext>
    </p:extLst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36C0756-D5F5-4CD9-8784-EB58D6D5B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90661"/>
      </p:ext>
    </p:extLst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7162800" cy="8382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Full wave rectifier output</a:t>
            </a:r>
          </a:p>
        </p:txBody>
      </p:sp>
      <p:pic>
        <p:nvPicPr>
          <p:cNvPr id="7" name="Picture 6" descr="car2_3_01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1117795"/>
            <a:ext cx="6705600" cy="3962400"/>
          </a:xfrm>
          <a:prstGeom prst="rect">
            <a:avLst/>
          </a:prstGeom>
        </p:spPr>
      </p:pic>
      <p:graphicFrame>
        <p:nvGraphicFramePr>
          <p:cNvPr id="473091" name="Object 3"/>
          <p:cNvGraphicFramePr>
            <a:graphicFrameLocks noChangeAspect="1"/>
          </p:cNvGraphicFramePr>
          <p:nvPr/>
        </p:nvGraphicFramePr>
        <p:xfrm>
          <a:off x="533400" y="1143000"/>
          <a:ext cx="175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8" name="Equation" r:id="rId4" imgW="812520" imgH="342720" progId="Equation.3">
                  <p:embed/>
                </p:oleObj>
              </mc:Choice>
              <mc:Fallback>
                <p:oleObj name="Equation" r:id="rId4" imgW="812520" imgH="34272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143000"/>
                        <a:ext cx="1752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2" name="Object 4"/>
          <p:cNvGraphicFramePr>
            <a:graphicFrameLocks noChangeAspect="1"/>
          </p:cNvGraphicFramePr>
          <p:nvPr/>
        </p:nvGraphicFramePr>
        <p:xfrm>
          <a:off x="533400" y="2286000"/>
          <a:ext cx="22447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9" name="Equation" r:id="rId6" imgW="1041120" imgH="380880" progId="Equation.3">
                  <p:embed/>
                </p:oleObj>
              </mc:Choice>
              <mc:Fallback>
                <p:oleObj name="Equation" r:id="rId6" imgW="1041120" imgH="380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86000"/>
                        <a:ext cx="224472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381000" y="342900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Form Factor = 1.11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Peak Factor = 1.414</a:t>
            </a:r>
          </a:p>
        </p:txBody>
      </p:sp>
      <p:sp>
        <p:nvSpPr>
          <p:cNvPr id="47309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730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795168"/>
              </p:ext>
            </p:extLst>
          </p:nvPr>
        </p:nvGraphicFramePr>
        <p:xfrm>
          <a:off x="4709319" y="4770438"/>
          <a:ext cx="3762375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0" name="Visio" r:id="rId8" imgW="5028809" imgH="2601901" progId="">
                  <p:embed/>
                </p:oleObj>
              </mc:Choice>
              <mc:Fallback>
                <p:oleObj name="Visio" r:id="rId8" imgW="5028809" imgH="2601901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9319" y="4770438"/>
                        <a:ext cx="3762375" cy="194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5" name="Object 7"/>
          <p:cNvGraphicFramePr>
            <a:graphicFrameLocks noChangeAspect="1"/>
          </p:cNvGraphicFramePr>
          <p:nvPr/>
        </p:nvGraphicFramePr>
        <p:xfrm>
          <a:off x="4572000" y="4800600"/>
          <a:ext cx="304800" cy="338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1" name="Equation" r:id="rId10" imgW="190440" imgH="228600" progId="Equation.3">
                  <p:embed/>
                </p:oleObj>
              </mc:Choice>
              <mc:Fallback>
                <p:oleObj name="Equation" r:id="rId10" imgW="19044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800600"/>
                        <a:ext cx="304800" cy="3389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562760"/>
              </p:ext>
            </p:extLst>
          </p:nvPr>
        </p:nvGraphicFramePr>
        <p:xfrm>
          <a:off x="4167981" y="4567158"/>
          <a:ext cx="42703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Equation" r:id="rId12" imgW="266400" imgH="203040" progId="Equation.3">
                  <p:embed/>
                </p:oleObj>
              </mc:Choice>
              <mc:Fallback>
                <p:oleObj name="Equation" r:id="rId12" imgW="26640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981" y="4567158"/>
                        <a:ext cx="427038" cy="30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7" name="Object 9"/>
          <p:cNvGraphicFramePr>
            <a:graphicFrameLocks noChangeAspect="1"/>
          </p:cNvGraphicFramePr>
          <p:nvPr/>
        </p:nvGraphicFramePr>
        <p:xfrm>
          <a:off x="6705600" y="5672667"/>
          <a:ext cx="219075" cy="194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3" name="Equation" r:id="rId14" imgW="139680" imgH="139680" progId="">
                  <p:embed/>
                </p:oleObj>
              </mc:Choice>
              <mc:Fallback>
                <p:oleObj name="Equation" r:id="rId14" imgW="139680" imgH="13968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672667"/>
                        <a:ext cx="219075" cy="1947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8" name="Object 10"/>
          <p:cNvGraphicFramePr>
            <a:graphicFrameLocks noChangeAspect="1"/>
          </p:cNvGraphicFramePr>
          <p:nvPr/>
        </p:nvGraphicFramePr>
        <p:xfrm>
          <a:off x="5791200" y="5638800"/>
          <a:ext cx="255587" cy="54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4" name="Equation" r:id="rId16" imgW="164880" imgH="393480" progId="">
                  <p:embed/>
                </p:oleObj>
              </mc:Choice>
              <mc:Fallback>
                <p:oleObj name="Equation" r:id="rId16" imgW="164880" imgH="39348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638800"/>
                        <a:ext cx="255587" cy="5427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12E7-F55B-403E-901B-755F510C028F}" type="datetime1">
              <a:rPr lang="en-US" smtClean="0"/>
              <a:t>6/8/2021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1447800" y="6356350"/>
            <a:ext cx="6553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553200" y="6172200"/>
            <a:ext cx="2133600" cy="365125"/>
          </a:xfrm>
        </p:spPr>
        <p:txBody>
          <a:bodyPr/>
          <a:lstStyle/>
          <a:p>
            <a:fld id="{52CD0723-059B-4A91-A172-C7C721E768A5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1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1485071" cy="8382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9AF01-6D92-494F-9D0D-D83FE6765790}"/>
              </a:ext>
            </a:extLst>
          </p:cNvPr>
          <p:cNvSpPr txBox="1"/>
          <p:nvPr/>
        </p:nvSpPr>
        <p:spPr>
          <a:xfrm>
            <a:off x="0" y="1219200"/>
            <a:ext cx="895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average value &amp; rms value for the given waveform: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7354841-3645-4A79-90C3-49F496F7C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" y="2299484"/>
            <a:ext cx="9144000" cy="372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739"/>
      </p:ext>
    </p:extLst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440D138-0EB6-49C7-876D-FC435F7F8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1158"/>
      </p:ext>
    </p:extLst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III. Half Wave Rectifier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9AF01-6D92-494F-9D0D-D83FE6765790}"/>
              </a:ext>
            </a:extLst>
          </p:cNvPr>
          <p:cNvSpPr txBox="1"/>
          <p:nvPr/>
        </p:nvSpPr>
        <p:spPr>
          <a:xfrm>
            <a:off x="190500" y="12192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following for the output of half wave rectifier: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value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 value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Factor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Factor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6B270-6B91-485C-83B4-832CDF860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08" y="3657600"/>
            <a:ext cx="9144000" cy="31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86645"/>
      </p:ext>
    </p:extLst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9D10DDC-B6DE-4F03-B9D6-F0C29E236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02" y="750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68545"/>
      </p:ext>
    </p:extLst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190A9ED5-EFD6-43F3-9809-6B46E45BA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700" y="0"/>
            <a:ext cx="11430000" cy="108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21157"/>
      </p:ext>
    </p:extLst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467600" cy="8382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Half wave rectifier output (CO2)</a:t>
            </a:r>
          </a:p>
        </p:txBody>
      </p:sp>
      <p:graphicFrame>
        <p:nvGraphicFramePr>
          <p:cNvPr id="473091" name="Object 3"/>
          <p:cNvGraphicFramePr>
            <a:graphicFrameLocks noChangeAspect="1"/>
          </p:cNvGraphicFramePr>
          <p:nvPr/>
        </p:nvGraphicFramePr>
        <p:xfrm>
          <a:off x="615950" y="1447800"/>
          <a:ext cx="1587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2" name="Equation" r:id="rId3" imgW="736560" imgH="342720" progId="Equation.3">
                  <p:embed/>
                </p:oleObj>
              </mc:Choice>
              <mc:Fallback>
                <p:oleObj name="Equation" r:id="rId3" imgW="736560" imgH="342720" progId="Equation.3">
                  <p:embed/>
                  <p:pic>
                    <p:nvPicPr>
                      <p:cNvPr id="4730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1447800"/>
                        <a:ext cx="15875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2" name="Object 4"/>
          <p:cNvGraphicFramePr>
            <a:graphicFrameLocks noChangeAspect="1"/>
          </p:cNvGraphicFramePr>
          <p:nvPr/>
        </p:nvGraphicFramePr>
        <p:xfrm>
          <a:off x="628650" y="2743200"/>
          <a:ext cx="20542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3" name="Equation" r:id="rId5" imgW="952200" imgH="342720" progId="Equation.3">
                  <p:embed/>
                </p:oleObj>
              </mc:Choice>
              <mc:Fallback>
                <p:oleObj name="Equation" r:id="rId5" imgW="952200" imgH="342720" progId="Equation.3">
                  <p:embed/>
                  <p:pic>
                    <p:nvPicPr>
                      <p:cNvPr id="473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743200"/>
                        <a:ext cx="205422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381000" y="441960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Form Factor = 1.57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Peak Factor = 2</a:t>
            </a:r>
          </a:p>
        </p:txBody>
      </p:sp>
      <p:sp>
        <p:nvSpPr>
          <p:cNvPr id="47309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73093" name="Object 5"/>
          <p:cNvGraphicFramePr>
            <a:graphicFrameLocks noChangeAspect="1"/>
          </p:cNvGraphicFramePr>
          <p:nvPr/>
        </p:nvGraphicFramePr>
        <p:xfrm>
          <a:off x="4724400" y="4191000"/>
          <a:ext cx="3762375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4" name="Visio" r:id="rId7" imgW="5028809" imgH="2601901" progId="">
                  <p:embed/>
                </p:oleObj>
              </mc:Choice>
              <mc:Fallback>
                <p:oleObj name="Visio" r:id="rId7" imgW="5028809" imgH="2601901" progId="">
                  <p:embed/>
                  <p:pic>
                    <p:nvPicPr>
                      <p:cNvPr id="4730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191000"/>
                        <a:ext cx="3762375" cy="1943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5" name="Object 7"/>
          <p:cNvGraphicFramePr>
            <a:graphicFrameLocks noChangeAspect="1"/>
          </p:cNvGraphicFramePr>
          <p:nvPr/>
        </p:nvGraphicFramePr>
        <p:xfrm>
          <a:off x="4572000" y="4800600"/>
          <a:ext cx="304800" cy="338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5" name="Equation" r:id="rId9" imgW="190440" imgH="228600" progId="Equation.3">
                  <p:embed/>
                </p:oleObj>
              </mc:Choice>
              <mc:Fallback>
                <p:oleObj name="Equation" r:id="rId9" imgW="190440" imgH="228600" progId="Equation.3">
                  <p:embed/>
                  <p:pic>
                    <p:nvPicPr>
                      <p:cNvPr id="4730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800600"/>
                        <a:ext cx="304800" cy="3389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6" name="Object 8"/>
          <p:cNvGraphicFramePr>
            <a:graphicFrameLocks noChangeAspect="1"/>
          </p:cNvGraphicFramePr>
          <p:nvPr/>
        </p:nvGraphicFramePr>
        <p:xfrm>
          <a:off x="4495800" y="4284663"/>
          <a:ext cx="42703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6" name="Equation" r:id="rId11" imgW="266400" imgH="203040" progId="Equation.3">
                  <p:embed/>
                </p:oleObj>
              </mc:Choice>
              <mc:Fallback>
                <p:oleObj name="Equation" r:id="rId11" imgW="266400" imgH="203040" progId="Equation.3">
                  <p:embed/>
                  <p:pic>
                    <p:nvPicPr>
                      <p:cNvPr id="47309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284663"/>
                        <a:ext cx="427038" cy="30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791667"/>
              </p:ext>
            </p:extLst>
          </p:nvPr>
        </p:nvGraphicFramePr>
        <p:xfrm>
          <a:off x="6705600" y="5672667"/>
          <a:ext cx="219075" cy="194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7" name="Equation" r:id="rId13" imgW="139680" imgH="139680" progId="">
                  <p:embed/>
                </p:oleObj>
              </mc:Choice>
              <mc:Fallback>
                <p:oleObj name="Equation" r:id="rId13" imgW="139680" imgH="139680" progId="">
                  <p:embed/>
                  <p:pic>
                    <p:nvPicPr>
                      <p:cNvPr id="47309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672667"/>
                        <a:ext cx="219075" cy="1947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8" name="Object 10"/>
          <p:cNvGraphicFramePr>
            <a:graphicFrameLocks noChangeAspect="1"/>
          </p:cNvGraphicFramePr>
          <p:nvPr/>
        </p:nvGraphicFramePr>
        <p:xfrm>
          <a:off x="5791200" y="5638800"/>
          <a:ext cx="255587" cy="54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8" name="Equation" r:id="rId15" imgW="164880" imgH="393480" progId="">
                  <p:embed/>
                </p:oleObj>
              </mc:Choice>
              <mc:Fallback>
                <p:oleObj name="Equation" r:id="rId15" imgW="164880" imgH="393480" progId="">
                  <p:embed/>
                  <p:pic>
                    <p:nvPicPr>
                      <p:cNvPr id="47309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638800"/>
                        <a:ext cx="255587" cy="5427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half wev rectifier22.gif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34970" y="1371600"/>
            <a:ext cx="4934859" cy="2667000"/>
          </a:xfrm>
          <a:prstGeom prst="rect">
            <a:avLst/>
          </a:prstGeom>
        </p:spPr>
      </p:pic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044F-044D-4F29-A858-391F706DB368}" type="datetime1">
              <a:rPr lang="en-US" smtClean="0"/>
              <a:t>6/8/2021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600200" y="6356350"/>
            <a:ext cx="64008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501650"/>
          </a:xfrm>
        </p:spPr>
        <p:txBody>
          <a:bodyPr/>
          <a:lstStyle/>
          <a:p>
            <a:fld id="{52CD0723-059B-4A91-A172-C7C721E768A5}" type="slidenum">
              <a:rPr lang="en-IN" smtClean="0"/>
              <a:pPr/>
              <a:t>27</a:t>
            </a:fld>
            <a:endParaRPr lang="en-IN" dirty="0"/>
          </a:p>
        </p:txBody>
      </p:sp>
      <p:pic>
        <p:nvPicPr>
          <p:cNvPr id="1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" y="0"/>
            <a:ext cx="1350066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6355133"/>
      </p:ext>
    </p:extLst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Assignment Questions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3D427D5-7B44-4010-8346-2FA32F1D2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398"/>
            <a:ext cx="9144000" cy="54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55359"/>
      </p:ext>
    </p:extLst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Assignment Questions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F3D2CF8-BB22-40F0-B2B8-DEE98FBCF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0" y="0"/>
            <a:ext cx="13030200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3011"/>
      </p:ext>
    </p:extLst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315200" cy="71077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Types of Alternating Waveforms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8600" y="0"/>
            <a:ext cx="1620079" cy="914400"/>
          </a:xfrm>
          <a:prstGeom prst="rect">
            <a:avLst/>
          </a:prstGeom>
          <a:noFill/>
        </p:spPr>
      </p:pic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1605304-2B13-45F2-AB90-013CD1D32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371600"/>
            <a:ext cx="8610599" cy="466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2916"/>
      </p:ext>
    </p:extLst>
  </p:cSld>
  <p:clrMapOvr>
    <a:masterClrMapping/>
  </p:clrMapOvr>
  <p:transition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Assignment Questions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30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C774085-A074-4E9A-AF9B-0B0B13F47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08704"/>
      </p:ext>
    </p:extLst>
  </p:cSld>
  <p:clrMapOvr>
    <a:masterClrMapping/>
  </p:clrMapOvr>
  <p:transition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Area Method for Calculation of Average Value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31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2A54E-7E24-43E6-A670-F9B6B603626C}"/>
              </a:ext>
            </a:extLst>
          </p:cNvPr>
          <p:cNvSpPr txBox="1"/>
          <p:nvPr/>
        </p:nvSpPr>
        <p:spPr>
          <a:xfrm>
            <a:off x="1295400" y="198120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Value =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of wave over a time period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Time Period</a:t>
            </a:r>
          </a:p>
        </p:txBody>
      </p:sp>
    </p:spTree>
    <p:extLst>
      <p:ext uri="{BB962C8B-B14F-4D97-AF65-F5344CB8AC3E}">
        <p14:creationId xmlns:p14="http://schemas.microsoft.com/office/powerpoint/2010/main" val="1758877342"/>
      </p:ext>
    </p:extLst>
  </p:cSld>
  <p:clrMapOvr>
    <a:masterClrMapping/>
  </p:clrMapOvr>
  <p:transition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IV. Square Wave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32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9AF01-6D92-494F-9D0D-D83FE6765790}"/>
              </a:ext>
            </a:extLst>
          </p:cNvPr>
          <p:cNvSpPr txBox="1"/>
          <p:nvPr/>
        </p:nvSpPr>
        <p:spPr>
          <a:xfrm>
            <a:off x="0" y="1219200"/>
            <a:ext cx="895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average value &amp; rms value for the given waveform:</a:t>
            </a:r>
          </a:p>
        </p:txBody>
      </p:sp>
      <p:pic>
        <p:nvPicPr>
          <p:cNvPr id="4" name="Picture 3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064E0CFA-418F-4D7D-9E00-AB5CCC477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6846"/>
      </p:ext>
    </p:extLst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33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AAE7395-5B3E-4337-A237-057B6966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2825"/>
            <a:ext cx="9677400" cy="107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31902"/>
      </p:ext>
    </p:extLst>
  </p:cSld>
  <p:clrMapOvr>
    <a:masterClrMapping/>
  </p:clrMapOvr>
  <p:transition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0DCE0-D6BC-4CC8-AFA6-14C16FF0B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4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69950"/>
      </p:ext>
    </p:extLst>
  </p:cSld>
  <p:clrMapOvr>
    <a:masterClrMapping/>
  </p:clrMapOvr>
  <p:transition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498080" cy="8382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Square waveform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8305800" cy="466344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Can be calculated in digital form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Avg. Value</a:t>
            </a: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RMS Value</a:t>
            </a: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Form Factor = 1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Peak Factor = 1</a:t>
            </a:r>
          </a:p>
          <a:p>
            <a:pPr>
              <a:buFont typeface="Wingdings" pitchFamily="2" charset="2"/>
              <a:buChar char="Ø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305550"/>
            <a:ext cx="8153400" cy="476250"/>
          </a:xfrm>
        </p:spPr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  <a:endParaRPr lang="en-IN" dirty="0"/>
          </a:p>
        </p:txBody>
      </p:sp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2057400" y="2209800"/>
          <a:ext cx="12890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Equation" r:id="rId3" imgW="596880" imgH="241200" progId="Equation.3">
                  <p:embed/>
                </p:oleObj>
              </mc:Choice>
              <mc:Fallback>
                <p:oleObj name="Equation" r:id="rId3" imgW="596880" imgH="241200" progId="Equation.3">
                  <p:embed/>
                  <p:pic>
                    <p:nvPicPr>
                      <p:cNvPr id="419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209800"/>
                        <a:ext cx="128905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1828800" y="3276600"/>
          <a:ext cx="20859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0" name="Equation" r:id="rId5" imgW="812520" imgH="228600" progId="Equation.3">
                  <p:embed/>
                </p:oleObj>
              </mc:Choice>
              <mc:Fallback>
                <p:oleObj name="Equation" r:id="rId5" imgW="812520" imgH="228600" progId="Equation.3">
                  <p:embed/>
                  <p:pic>
                    <p:nvPicPr>
                      <p:cNvPr id="419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276600"/>
                        <a:ext cx="208597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90" name="Picture 6" descr="http://www.rfcafe.com/references/electrical/images/square_wave_rms_avg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1981200"/>
            <a:ext cx="4038600" cy="3200400"/>
          </a:xfrm>
          <a:prstGeom prst="rect">
            <a:avLst/>
          </a:prstGeom>
          <a:noFill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6D37-D30B-46AF-A32B-3D76B6B89682}" type="datetime1">
              <a:rPr lang="en-US" smtClean="0"/>
              <a:t>6/8/2021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35</a:t>
            </a:fld>
            <a:endParaRPr lang="en-IN"/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1219200" cy="817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4125283"/>
      </p:ext>
    </p:extLst>
  </p:cSld>
  <p:clrMapOvr>
    <a:masterClrMapping/>
  </p:clrMapOvr>
  <p:transition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Assignment Questions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4" name="Picture 3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FDFF139E-DBE6-42F5-918D-F2F17F0D9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0896600" cy="114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386"/>
      </p:ext>
    </p:extLst>
  </p:cSld>
  <p:clrMapOvr>
    <a:masterClrMapping/>
  </p:clrMapOvr>
  <p:transition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518266-8973-4AF0-9DD6-67094EBDF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155"/>
            <a:ext cx="9144000" cy="2831690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CFF515A-4131-4404-A260-2BF39F1AB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71195"/>
      </p:ext>
    </p:extLst>
  </p:cSld>
  <p:clrMapOvr>
    <a:masterClrMapping/>
  </p:clrMapOvr>
  <p:transition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Assignment Questions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38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6E37BC9-5306-4495-90DD-5FD245AEF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342"/>
            <a:ext cx="10515600" cy="99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69408"/>
      </p:ext>
    </p:extLst>
  </p:cSld>
  <p:clrMapOvr>
    <a:masterClrMapping/>
  </p:clrMapOvr>
  <p:transition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39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4" name="Picture 3" descr="Diagram, letter&#10;&#10;Description automatically generated">
            <a:extLst>
              <a:ext uri="{FF2B5EF4-FFF2-40B4-BE49-F238E27FC236}">
                <a16:creationId xmlns:a16="http://schemas.microsoft.com/office/drawing/2014/main" id="{2E1664A9-78FC-45F7-95AC-65B7F1D35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-152400"/>
            <a:ext cx="11277600" cy="95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68679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315200" cy="8382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Standard Sinusoidal Wave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33400" y="965200"/>
            <a:ext cx="8077200" cy="514604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What is AC ?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Terminology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Waveform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Time Period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Frequency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Peak Value or Amplitude</a:t>
            </a:r>
          </a:p>
          <a:p>
            <a:pPr lvl="1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305550"/>
            <a:ext cx="8153400" cy="476250"/>
          </a:xfrm>
        </p:spPr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  <a:endParaRPr lang="en-IN" dirty="0"/>
          </a:p>
        </p:txBody>
      </p:sp>
      <p:pic>
        <p:nvPicPr>
          <p:cNvPr id="1028" name="Picture 4" descr="http://patentimages.storage.googleapis.com/US20050214040A1/US20050214040A1-20050929-P00002.png"/>
          <p:cNvPicPr>
            <a:picLocks noChangeAspect="1" noChangeArrowheads="1"/>
          </p:cNvPicPr>
          <p:nvPr/>
        </p:nvPicPr>
        <p:blipFill>
          <a:blip r:embed="rId3" cstate="print"/>
          <a:srcRect b="11429"/>
          <a:stretch>
            <a:fillRect/>
          </a:stretch>
        </p:blipFill>
        <p:spPr bwMode="auto">
          <a:xfrm>
            <a:off x="609600" y="1041400"/>
            <a:ext cx="7924800" cy="4851400"/>
          </a:xfrm>
          <a:prstGeom prst="rect">
            <a:avLst/>
          </a:prstGeom>
          <a:noFill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8624-3729-4CA7-8237-42011ABC5F94}" type="datetime1">
              <a:rPr lang="en-US" smtClean="0"/>
              <a:t>6/8/2021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4</a:t>
            </a:fld>
            <a:endParaRPr lang="en-IN"/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2400" y="0"/>
            <a:ext cx="1620079" cy="9144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40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6A3E8BC6-25BC-495C-A3A5-87C645B5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102"/>
            <a:ext cx="9448800" cy="80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8048"/>
      </p:ext>
    </p:extLst>
  </p:cSld>
  <p:clrMapOvr>
    <a:masterClrMapping/>
  </p:clrMapOvr>
  <p:transition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41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EAE2F8B-9600-4383-BFE7-E2D0C944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0" y="0"/>
            <a:ext cx="10820400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04643"/>
      </p:ext>
    </p:extLst>
  </p:cSld>
  <p:clrMapOvr>
    <a:masterClrMapping/>
  </p:clrMapOvr>
  <p:transition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V. Triangular Waveform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42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9AF01-6D92-494F-9D0D-D83FE6765790}"/>
              </a:ext>
            </a:extLst>
          </p:cNvPr>
          <p:cNvSpPr txBox="1"/>
          <p:nvPr/>
        </p:nvSpPr>
        <p:spPr>
          <a:xfrm>
            <a:off x="190500" y="12192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following for the given waveform: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value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 value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Factor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Factor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6" descr="http://www.rfcafe.com/references/electrical/images/triangle_wave_rms_avg.gif">
            <a:extLst>
              <a:ext uri="{FF2B5EF4-FFF2-40B4-BE49-F238E27FC236}">
                <a16:creationId xmlns:a16="http://schemas.microsoft.com/office/drawing/2014/main" id="{5ED4E0D2-97BC-49C0-992F-258827FFF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057400"/>
            <a:ext cx="4191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4258369"/>
      </p:ext>
    </p:extLst>
  </p:cSld>
  <p:clrMapOvr>
    <a:masterClrMapping/>
  </p:clrMapOvr>
  <p:transition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11708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Triangular waveform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3959"/>
            <a:ext cx="8305800" cy="518324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Function formed by Line Equation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Avg. Value</a:t>
            </a: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RMS Value</a:t>
            </a: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Form Factor = 1.15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Peak Factor = 1.732</a:t>
            </a:r>
          </a:p>
        </p:txBody>
      </p:sp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1524000" y="2133600"/>
          <a:ext cx="15890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" name="Equation" r:id="rId3" imgW="736560" imgH="342720" progId="Equation.3">
                  <p:embed/>
                </p:oleObj>
              </mc:Choice>
              <mc:Fallback>
                <p:oleObj name="Equation" r:id="rId3" imgW="736560" imgH="342720" progId="Equation.3">
                  <p:embed/>
                  <p:pic>
                    <p:nvPicPr>
                      <p:cNvPr id="409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133600"/>
                        <a:ext cx="158908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1600200" y="3352800"/>
          <a:ext cx="22193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2" name="Equation" r:id="rId5" imgW="1028520" imgH="380880" progId="Equation.3">
                  <p:embed/>
                </p:oleObj>
              </mc:Choice>
              <mc:Fallback>
                <p:oleObj name="Equation" r:id="rId5" imgW="1028520" imgH="380880" progId="Equation.3">
                  <p:embed/>
                  <p:pic>
                    <p:nvPicPr>
                      <p:cNvPr id="409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52800"/>
                        <a:ext cx="221932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6" name="Picture 6" descr="http://www.rfcafe.com/references/electrical/images/triangle_wave_rms_avg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2057400"/>
            <a:ext cx="4191000" cy="3810000"/>
          </a:xfrm>
          <a:prstGeom prst="rect">
            <a:avLst/>
          </a:prstGeom>
          <a:noFill/>
        </p:spPr>
      </p:pic>
      <p:sp>
        <p:nvSpPr>
          <p:cNvPr id="10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7D88-0498-49A3-9407-0517A9B1CB60}" type="datetime1">
              <a:rPr lang="en-US" smtClean="0"/>
              <a:t>6/8/2021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295400" y="6356350"/>
            <a:ext cx="6934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1"/>
            <a:ext cx="1295400" cy="731146"/>
          </a:xfrm>
          <a:prstGeom prst="rect">
            <a:avLst/>
          </a:prstGeom>
          <a:noFill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891521"/>
      </p:ext>
    </p:extLst>
  </p:cSld>
  <p:clrMapOvr>
    <a:masterClrMapping/>
  </p:clrMapOvr>
  <p:transition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44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9AF01-6D92-494F-9D0D-D83FE6765790}"/>
              </a:ext>
            </a:extLst>
          </p:cNvPr>
          <p:cNvSpPr txBox="1"/>
          <p:nvPr/>
        </p:nvSpPr>
        <p:spPr>
          <a:xfrm>
            <a:off x="0" y="1219200"/>
            <a:ext cx="895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average value &amp; rms value for the given waveform:</a:t>
            </a:r>
          </a:p>
        </p:txBody>
      </p:sp>
      <p:pic>
        <p:nvPicPr>
          <p:cNvPr id="4" name="Picture 3" descr="A picture containing text, wire, light&#10;&#10;Description automatically generated">
            <a:extLst>
              <a:ext uri="{FF2B5EF4-FFF2-40B4-BE49-F238E27FC236}">
                <a16:creationId xmlns:a16="http://schemas.microsoft.com/office/drawing/2014/main" id="{22C626A4-78D4-40A3-8367-44CE87884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065"/>
            <a:ext cx="9144000" cy="38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9865"/>
      </p:ext>
    </p:extLst>
  </p:cSld>
  <p:clrMapOvr>
    <a:masterClrMapping/>
  </p:clrMapOvr>
  <p:transition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45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32CEC-5FF4-4AF8-AD28-006787316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-1143000"/>
            <a:ext cx="12039600" cy="158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63278"/>
      </p:ext>
    </p:extLst>
  </p:cSld>
  <p:clrMapOvr>
    <a:masterClrMapping/>
  </p:clrMapOvr>
  <p:transition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46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9AF01-6D92-494F-9D0D-D83FE6765790}"/>
              </a:ext>
            </a:extLst>
          </p:cNvPr>
          <p:cNvSpPr txBox="1"/>
          <p:nvPr/>
        </p:nvSpPr>
        <p:spPr>
          <a:xfrm>
            <a:off x="0" y="1219200"/>
            <a:ext cx="895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average value &amp; rms value for the given waveform:</a:t>
            </a:r>
          </a:p>
        </p:txBody>
      </p:sp>
      <p:pic>
        <p:nvPicPr>
          <p:cNvPr id="4" name="Picture 3" descr="A piece of paper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8065FD47-BED5-4C0A-8A50-C3A4684A9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902"/>
            <a:ext cx="9144000" cy="35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373"/>
      </p:ext>
    </p:extLst>
  </p:cSld>
  <p:clrMapOvr>
    <a:masterClrMapping/>
  </p:clrMapOvr>
  <p:transition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47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2BD8F-60BC-4B5F-B225-BE33E3CB4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4"/>
            <a:ext cx="9144000" cy="101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34760"/>
      </p:ext>
    </p:extLst>
  </p:cSld>
  <p:clrMapOvr>
    <a:masterClrMapping/>
  </p:clrMapOvr>
  <p:transition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7749" y="1457247"/>
            <a:ext cx="8534400" cy="3816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latin typeface="Book Antiqua" pitchFamily="18" charset="0"/>
              </a:rPr>
              <a:t>Q.1. What is the time period of 50 Hz AC wave form</a:t>
            </a:r>
          </a:p>
          <a:p>
            <a:pPr marL="342900" indent="-342900">
              <a:buAutoNum type="alphaLcParenR"/>
            </a:pPr>
            <a:r>
              <a:rPr lang="en-US" sz="2200" dirty="0">
                <a:latin typeface="Book Antiqua" pitchFamily="18" charset="0"/>
              </a:rPr>
              <a:t>50 msec. 	b) 0.02 sec. 	c) 0.02 msec. 	d) 2 msec.</a:t>
            </a:r>
          </a:p>
          <a:p>
            <a:pPr marL="342900" indent="-342900">
              <a:buAutoNum type="alphaLcParenR"/>
            </a:pPr>
            <a:endParaRPr lang="en-US" sz="2200" dirty="0">
              <a:latin typeface="Book Antiqua" pitchFamily="18" charset="0"/>
            </a:endParaRPr>
          </a:p>
          <a:p>
            <a:pPr marL="342900" indent="-342900">
              <a:buAutoNum type="alphaLcParenR"/>
            </a:pPr>
            <a:endParaRPr lang="en-US" sz="2200" dirty="0">
              <a:latin typeface="Book Antiqua" pitchFamily="18" charset="0"/>
            </a:endParaRPr>
          </a:p>
          <a:p>
            <a:pPr marL="342900" indent="-342900"/>
            <a:r>
              <a:rPr lang="en-US" sz="2200" dirty="0">
                <a:latin typeface="Book Antiqua" pitchFamily="18" charset="0"/>
              </a:rPr>
              <a:t>Q.2. What is the form factor of Triangular Waveform</a:t>
            </a:r>
          </a:p>
          <a:p>
            <a:pPr marL="342900" indent="-342900">
              <a:buAutoNum type="alphaLcParenR"/>
            </a:pPr>
            <a:r>
              <a:rPr lang="en-US" sz="2200" dirty="0">
                <a:latin typeface="Book Antiqua" pitchFamily="18" charset="0"/>
              </a:rPr>
              <a:t>1.15		b) 1.25		c)5.11		d) 2.15</a:t>
            </a:r>
          </a:p>
          <a:p>
            <a:pPr marL="342900" indent="-342900">
              <a:buAutoNum type="alphaLcParenR"/>
            </a:pPr>
            <a:endParaRPr lang="en-US" sz="2200" dirty="0">
              <a:latin typeface="Book Antiqua" pitchFamily="18" charset="0"/>
            </a:endParaRPr>
          </a:p>
          <a:p>
            <a:pPr marL="342900" indent="-342900">
              <a:buAutoNum type="alphaLcParenR"/>
            </a:pPr>
            <a:endParaRPr lang="en-US" sz="2200" dirty="0">
              <a:latin typeface="Book Antiqua" pitchFamily="18" charset="0"/>
            </a:endParaRPr>
          </a:p>
          <a:p>
            <a:pPr marL="342900" indent="-342900"/>
            <a:r>
              <a:rPr lang="en-US" sz="2200" dirty="0">
                <a:latin typeface="Book Antiqua" pitchFamily="18" charset="0"/>
              </a:rPr>
              <a:t>Q.3. RMS value of AC waveform is ……….. time of maximum value</a:t>
            </a:r>
          </a:p>
          <a:p>
            <a:pPr marL="342900" indent="-342900"/>
            <a:r>
              <a:rPr lang="en-US" sz="2200" dirty="0">
                <a:latin typeface="Book Antiqua" pitchFamily="18" charset="0"/>
              </a:rPr>
              <a:t>a) 1.414		b) 0.707		c) 1		d) 1.732</a:t>
            </a:r>
          </a:p>
        </p:txBody>
      </p:sp>
      <p:sp>
        <p:nvSpPr>
          <p:cNvPr id="67588" name="AutoShape 4" descr="http://images.rapgenius.com/7a2321bfd626a670b2e10fe6f2928b12.200x200x14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592" name="AutoShape 8" descr="http://i.makeagif.com/media/5-19-2015/iFmkci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596" name="AutoShape 12" descr="http://cherryocean.com/wp-content/uploads/2016/05/Countdown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600" name="AutoShape 16" descr="http://cherryocean.com/wp-content/uploads/2016/05/Countdown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602" name="AutoShape 18" descr="http://cherryocean.com/wp-content/uploads/2016/05/Countdown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606" name="AutoShape 22" descr="http://i.makeagif.com/media/9-27-2015/QddfMa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33400" y="5791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ook Antiqua" pitchFamily="18" charset="0"/>
              </a:rPr>
              <a:t>Answers: Q.1. (b) 0.02 sec. 	Q.2. (a) 1.15 	    	Q.3. (b) 0.707</a:t>
            </a:r>
            <a:endParaRPr lang="en-IN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305550"/>
            <a:ext cx="8153400" cy="476250"/>
          </a:xfrm>
        </p:spPr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  <a:endParaRPr lang="en-IN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5AEB-D666-4376-80E1-9D5C06404101}" type="datetime1">
              <a:rPr lang="en-US" smtClean="0"/>
              <a:t>6/8/2021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48</a:t>
            </a:fld>
            <a:endParaRPr lang="en-IN"/>
          </a:p>
        </p:txBody>
      </p:sp>
      <p:pic>
        <p:nvPicPr>
          <p:cNvPr id="1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0"/>
            <a:ext cx="1620079" cy="914400"/>
          </a:xfrm>
          <a:prstGeom prst="rect">
            <a:avLst/>
          </a:prstGeom>
          <a:noFill/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371600" y="0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MCQ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143000"/>
            <a:ext cx="8382000" cy="41242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200" b="1" dirty="0">
                <a:latin typeface="Times New Roman" pitchFamily="18" charset="0"/>
                <a:cs typeface="Times New Roman" pitchFamily="18" charset="0"/>
              </a:rPr>
              <a:t>Q.1. </a:t>
            </a: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Find Average Value, RMS value and form factor of half wave rectifier alternating current. </a:t>
            </a:r>
            <a:r>
              <a:rPr lang="en-IN" sz="2200" b="1" dirty="0">
                <a:latin typeface="Times New Roman" pitchFamily="18" charset="0"/>
                <a:cs typeface="Times New Roman" pitchFamily="18" charset="0"/>
              </a:rPr>
              <a:t>(UPTU 2006-2007)</a:t>
            </a:r>
          </a:p>
          <a:p>
            <a:endParaRPr lang="en-IN" sz="2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200" b="1" dirty="0">
                <a:latin typeface="Times New Roman" pitchFamily="18" charset="0"/>
                <a:cs typeface="Times New Roman" pitchFamily="18" charset="0"/>
              </a:rPr>
              <a:t>Q.2. </a:t>
            </a: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An alternating voltage is given by v = 141.4sin314t. Find</a:t>
            </a:r>
          </a:p>
          <a:p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        (</a:t>
            </a:r>
            <a:r>
              <a:rPr lang="en-IN" sz="22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) Frequency (ii) RMS value (iii)Average Value </a:t>
            </a:r>
          </a:p>
          <a:p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        (iv) Instantaneous value of voltage when t = 3ms.</a:t>
            </a:r>
          </a:p>
          <a:p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        (v) the time taken for the voltage to reach 100V after passing 	through zero value  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(UPTU 2006-2007,</a:t>
            </a:r>
            <a:r>
              <a:rPr lang="en-US" sz="2200" b="1" i="1" dirty="0">
                <a:latin typeface="Times New Roman" pitchFamily="18" charset="0"/>
                <a:cs typeface="Times New Roman" pitchFamily="18" charset="0"/>
              </a:rPr>
              <a:t>AKTU:2017-18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Q.3.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What is average and effective value, form and peak factors of half wave rectifier voltage ? 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(UPTU 2012-13)</a:t>
            </a:r>
            <a:endParaRPr lang="en-IN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305550"/>
            <a:ext cx="8153400" cy="476250"/>
          </a:xfrm>
        </p:spPr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  <a:endParaRPr lang="en-IN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5D0F-81F8-4518-97C8-7D63555E9687}" type="datetime1">
              <a:rPr lang="en-US" smtClean="0"/>
              <a:t>6/8/2021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49</a:t>
            </a:fld>
            <a:endParaRPr lang="en-IN"/>
          </a:p>
        </p:txBody>
      </p:sp>
      <p:pic>
        <p:nvPicPr>
          <p:cNvPr id="10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1350066" cy="762000"/>
          </a:xfrm>
          <a:prstGeom prst="rect">
            <a:avLst/>
          </a:prstGeom>
          <a:noFill/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371600" y="0"/>
            <a:ext cx="7772400" cy="838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ctr">
              <a:spcBef>
                <a:spcPct val="0"/>
              </a:spcBef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Weekly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Assignment/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2400" b="1" dirty="0"/>
              <a:t>Expected Questions for University Exam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7" name="Rectangle 1"/>
          <p:cNvSpPr>
            <a:spLocks noChangeArrowheads="1"/>
          </p:cNvSpPr>
          <p:nvPr/>
        </p:nvSpPr>
        <p:spPr bwMode="auto">
          <a:xfrm>
            <a:off x="266700" y="1553290"/>
            <a:ext cx="8610599" cy="30469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Alternating Waveform: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waveform which changes its magnitude continuously and direction at regular interval of time.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Time Period (Sec):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minimum time required to complete one cycle is known as time period.</a:t>
            </a:r>
            <a:endParaRPr kumimoji="0" lang="en-US" sz="24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Frequency (Hz): 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number of cycle completed in one second is called as frequency. (Angular Frequency, </a:t>
            </a:r>
            <a:r>
              <a:rPr kumimoji="0" lang="el-GR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ώ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=2</a:t>
            </a:r>
            <a:r>
              <a:rPr kumimoji="0" lang="el-GR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π</a:t>
            </a:r>
            <a:r>
              <a:rPr kumimoji="0" 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f)</a:t>
            </a:r>
            <a:endParaRPr kumimoji="0" lang="en-US" sz="24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465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315200" cy="71077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AC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Fundamentals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8600" y="0"/>
            <a:ext cx="1620079" cy="9144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4E1808-7922-4F6B-9C2B-63C7F99FA2AF}"/>
              </a:ext>
            </a:extLst>
          </p:cNvPr>
          <p:cNvSpPr txBox="1"/>
          <p:nvPr/>
        </p:nvSpPr>
        <p:spPr>
          <a:xfrm>
            <a:off x="266700" y="5029200"/>
            <a:ext cx="8610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quantities are represented by their rms values (or effective values)</a:t>
            </a:r>
          </a:p>
        </p:txBody>
      </p:sp>
    </p:spTree>
    <p:extLst>
      <p:ext uri="{BB962C8B-B14F-4D97-AF65-F5344CB8AC3E}">
        <p14:creationId xmlns:p14="http://schemas.microsoft.com/office/powerpoint/2010/main" val="681890811"/>
      </p:ext>
    </p:extLst>
  </p:cSld>
  <p:clrMapOvr>
    <a:masterClrMapping/>
  </p:clrMapOvr>
  <p:transition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  <a:endParaRPr lang="en-IN" dirty="0"/>
          </a:p>
        </p:txBody>
      </p:sp>
      <p:sp>
        <p:nvSpPr>
          <p:cNvPr id="269314" name="Rectangle 2"/>
          <p:cNvSpPr>
            <a:spLocks noChangeArrowheads="1"/>
          </p:cNvSpPr>
          <p:nvPr/>
        </p:nvSpPr>
        <p:spPr bwMode="auto">
          <a:xfrm>
            <a:off x="25791" y="1482804"/>
            <a:ext cx="9144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Q.4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Calculate average value , </a:t>
            </a:r>
            <a:r>
              <a:rPr kumimoji="0" lang="en-US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rms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value , form factor and peak factor of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2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following waveform shown in figure </a:t>
            </a:r>
            <a:r>
              <a:rPr kumimoji="0" lang="en-US" sz="22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[AKTU:2017-18]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93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590800"/>
            <a:ext cx="7086600" cy="2871615"/>
          </a:xfrm>
          <a:prstGeom prst="rect">
            <a:avLst/>
          </a:prstGeom>
          <a:noFill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92950-F9FD-4A09-AC65-8024564F20CA}" type="datetime1">
              <a:rPr lang="en-US" smtClean="0"/>
              <a:t>6/8/2021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50</a:t>
            </a:fld>
            <a:endParaRPr lang="en-IN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0"/>
            <a:ext cx="7772400" cy="990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ctr">
              <a:spcBef>
                <a:spcPct val="0"/>
              </a:spcBef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Weekly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Assignment/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2400" b="1" dirty="0"/>
              <a:t>Expected Questions for University Exam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9AF01-6D92-494F-9D0D-D83FE6765790}"/>
              </a:ext>
            </a:extLst>
          </p:cNvPr>
          <p:cNvSpPr txBox="1"/>
          <p:nvPr/>
        </p:nvSpPr>
        <p:spPr>
          <a:xfrm>
            <a:off x="304800" y="1524000"/>
            <a:ext cx="876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Alternating current of frequency 60 Hz has a maximum value of 15 Amp.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down the equation for instantaneous value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value for current after 1/200 seconds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time taken to reach 10 Amp for the first time</a:t>
            </a:r>
          </a:p>
          <a:p>
            <a:pPr marL="400050" indent="-400050">
              <a:buFont typeface="+mj-lt"/>
              <a:buAutoNum type="roman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Font typeface="+mj-lt"/>
              <a:buAutoNum type="roman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v=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841273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315200" cy="762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 fundamentals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305550"/>
            <a:ext cx="8153400" cy="47625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50000"/>
                  <a:satMod val="20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5542-0D47-4205-A2E8-51940F1718F0}" type="datetime1">
              <a:rPr lang="en-US" smtClean="0"/>
              <a:t>6/8/2021</a:t>
            </a:fld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817163"/>
          </a:xfrm>
          <a:prstGeom prst="rect">
            <a:avLst/>
          </a:prstGeom>
          <a:noFill/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1676400" y="6356350"/>
            <a:ext cx="6172200" cy="365125"/>
          </a:xfrm>
        </p:spPr>
        <p:txBody>
          <a:bodyPr/>
          <a:lstStyle/>
          <a:p>
            <a:r>
              <a:rPr lang="en-IN" dirty="0" err="1"/>
              <a:t>Amit</a:t>
            </a:r>
            <a:r>
              <a:rPr lang="en-IN" dirty="0"/>
              <a:t> Dash                        KEE-101/201 Basic Electrical </a:t>
            </a:r>
            <a:r>
              <a:rPr lang="en-IN" dirty="0" err="1"/>
              <a:t>Engg</a:t>
            </a:r>
            <a:r>
              <a:rPr lang="en-IN" dirty="0"/>
              <a:t>.                           Unit -2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29627B2-E53C-4051-95FA-24914CA38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0"/>
            <a:ext cx="12039600" cy="93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77909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7" name="Rectangle 1"/>
          <p:cNvSpPr>
            <a:spLocks noChangeArrowheads="1"/>
          </p:cNvSpPr>
          <p:nvPr/>
        </p:nvSpPr>
        <p:spPr bwMode="auto">
          <a:xfrm>
            <a:off x="152401" y="1000543"/>
            <a:ext cx="8610599" cy="193899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Average or mean value: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average value of an alternating quantity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is expressed by </a:t>
            </a:r>
            <a:r>
              <a: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that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steady current which transfers across any circuit the same </a:t>
            </a:r>
            <a:r>
              <a:rPr kumimoji="0" lang="en-US" sz="2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charge as</a:t>
            </a:r>
            <a:r>
              <a: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is transferred by that alternating current during same time.</a:t>
            </a:r>
            <a:r>
              <a: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5465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54660" name="Object 4"/>
          <p:cNvGraphicFramePr>
            <a:graphicFrameLocks noChangeAspect="1"/>
          </p:cNvGraphicFramePr>
          <p:nvPr/>
        </p:nvGraphicFramePr>
        <p:xfrm>
          <a:off x="2438400" y="3624888"/>
          <a:ext cx="3657600" cy="155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3" imgW="1104840" imgH="469800" progId="">
                  <p:embed/>
                </p:oleObj>
              </mc:Choice>
              <mc:Fallback>
                <p:oleObj name="Equation" r:id="rId3" imgW="1104840" imgH="469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624888"/>
                        <a:ext cx="3657600" cy="155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315200" cy="8382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AC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Fundamentals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305550"/>
            <a:ext cx="8153400" cy="476250"/>
          </a:xfrm>
        </p:spPr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  <a:endParaRPr lang="en-IN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442949" y="3589361"/>
          <a:ext cx="3862317" cy="1596788"/>
        </p:xfrm>
        <a:graphic>
          <a:graphicData uri="http://schemas.openxmlformats.org/drawingml/2006/table">
            <a:tbl>
              <a:tblPr/>
              <a:tblGrid>
                <a:gridCol w="3862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678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8D83-44DB-4AAC-A125-4EEE277E2F26}" type="datetime1">
              <a:rPr lang="en-US" smtClean="0"/>
              <a:t>6/8/2021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28600" y="0"/>
            <a:ext cx="1620079" cy="9144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315200" cy="8382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AC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Fundamentals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(CO2)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305550"/>
            <a:ext cx="8153400" cy="476250"/>
          </a:xfrm>
        </p:spPr>
        <p:txBody>
          <a:bodyPr/>
          <a:lstStyle/>
          <a:p>
            <a:r>
              <a:rPr lang="en-IN"/>
              <a:t>Amit Dash                        KEE-101/201 Basic Electrical Engg.                           Unit -2</a:t>
            </a:r>
            <a:endParaRPr lang="en-IN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8D83-44DB-4AAC-A125-4EEE277E2F26}" type="datetime1">
              <a:rPr lang="en-US" smtClean="0"/>
              <a:t>6/8/2021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0723-059B-4A91-A172-C7C721E768A5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13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0"/>
            <a:ext cx="1620079" cy="91440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2F0B12-A7BF-4E2C-AE12-10F42FC3A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2115800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16474"/>
      </p:ext>
    </p:extLst>
  </p:cSld>
  <p:clrMapOvr>
    <a:masterClrMapping/>
  </p:clrMapOvr>
  <p:transition>
    <p:dissolv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E50ABF24FB5640BB6014DC1D57DD7A" ma:contentTypeVersion="8" ma:contentTypeDescription="Create a new document." ma:contentTypeScope="" ma:versionID="07aac6a0bb2a8b9196c698add1aea553">
  <xsd:schema xmlns:xsd="http://www.w3.org/2001/XMLSchema" xmlns:xs="http://www.w3.org/2001/XMLSchema" xmlns:p="http://schemas.microsoft.com/office/2006/metadata/properties" xmlns:ns2="be757fe0-40fc-4dcf-adba-d0d8741a61e5" targetNamespace="http://schemas.microsoft.com/office/2006/metadata/properties" ma:root="true" ma:fieldsID="07b9e1238fb36d2ed78d685a63ce7872" ns2:_="">
    <xsd:import namespace="be757fe0-40fc-4dcf-adba-d0d8741a61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57fe0-40fc-4dcf-adba-d0d8741a61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7944ED-47FE-4639-A339-87A555A389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757fe0-40fc-4dcf-adba-d0d8741a61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1C2FFA-5911-4D7D-B192-5BFAE272A5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57D7A-B348-4AD0-904A-A7A6F99E08F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13212</TotalTime>
  <Words>1703</Words>
  <Application>Microsoft Office PowerPoint</Application>
  <PresentationFormat>On-screen Show (4:3)</PresentationFormat>
  <Paragraphs>351</Paragraphs>
  <Slides>50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Noida Institute of Engineering and Technology, Greater Noida</vt:lpstr>
      <vt:lpstr>Generation of alternating voltage</vt:lpstr>
      <vt:lpstr>Types of Alternating Waveforms</vt:lpstr>
      <vt:lpstr>Standard Sinusoidal Wave</vt:lpstr>
      <vt:lpstr>AC Fundamentals (CO2)</vt:lpstr>
      <vt:lpstr>AC fundamentals (CO2)</vt:lpstr>
      <vt:lpstr>AC fundamentals (CO2)</vt:lpstr>
      <vt:lpstr>AC Fundamentals (CO2)</vt:lpstr>
      <vt:lpstr>AC Fundamentals (CO2)</vt:lpstr>
      <vt:lpstr>AC fundamentals (CO2)</vt:lpstr>
      <vt:lpstr>AC fundamentals</vt:lpstr>
      <vt:lpstr>I. Sinusoidal Waveform</vt:lpstr>
      <vt:lpstr>AC fundamentals (CO2)</vt:lpstr>
      <vt:lpstr>AC fundamentals (CO2)</vt:lpstr>
      <vt:lpstr>Sinusoidal Waveform</vt:lpstr>
      <vt:lpstr>AC fundamentals (CO2)</vt:lpstr>
      <vt:lpstr>AC fundamentals (CO2)</vt:lpstr>
      <vt:lpstr>II. Full Wave Rectifier</vt:lpstr>
      <vt:lpstr>AC fundamentals (CO2)</vt:lpstr>
      <vt:lpstr>AC fundamentals (CO2)</vt:lpstr>
      <vt:lpstr>Full wave rectifier output</vt:lpstr>
      <vt:lpstr>AC fundamentals (CO2)</vt:lpstr>
      <vt:lpstr>AC fundamentals (CO2)</vt:lpstr>
      <vt:lpstr>III. Half Wave Rectifier</vt:lpstr>
      <vt:lpstr>AC fundamentals (CO2)</vt:lpstr>
      <vt:lpstr>AC fundamentals (CO2)</vt:lpstr>
      <vt:lpstr>Half wave rectifier output (CO2)</vt:lpstr>
      <vt:lpstr>Assignment Questions</vt:lpstr>
      <vt:lpstr>Assignment Questions</vt:lpstr>
      <vt:lpstr>Assignment Questions</vt:lpstr>
      <vt:lpstr>Area Method for Calculation of Average Value</vt:lpstr>
      <vt:lpstr>IV. Square Wave</vt:lpstr>
      <vt:lpstr>AC fundamentals (CO2)</vt:lpstr>
      <vt:lpstr>AC fundamentals (CO2)</vt:lpstr>
      <vt:lpstr>Square waveform (CO2)</vt:lpstr>
      <vt:lpstr>Assignment Questions</vt:lpstr>
      <vt:lpstr>AC fundamentals (CO2)</vt:lpstr>
      <vt:lpstr>Assignment Questions</vt:lpstr>
      <vt:lpstr>AC fundamentals (CO2)</vt:lpstr>
      <vt:lpstr>AC fundamentals (CO2)</vt:lpstr>
      <vt:lpstr>AC fundamentals (CO2)</vt:lpstr>
      <vt:lpstr>V. Triangular Waveform</vt:lpstr>
      <vt:lpstr>Triangular waveform (CO2)</vt:lpstr>
      <vt:lpstr>AC fundamentals (CO2)</vt:lpstr>
      <vt:lpstr>AC fundamentals (CO2)</vt:lpstr>
      <vt:lpstr>AC fundamentals (CO2)</vt:lpstr>
      <vt:lpstr>AC fundamentals (CO2)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ELECTRICAL ENGINEERING</dc:title>
  <dc:creator>Sony</dc:creator>
  <cp:lastModifiedBy>Kashika Baranwal</cp:lastModifiedBy>
  <cp:revision>874</cp:revision>
  <dcterms:created xsi:type="dcterms:W3CDTF">2016-05-23T11:41:17Z</dcterms:created>
  <dcterms:modified xsi:type="dcterms:W3CDTF">2021-06-09T03:29:00Z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0x01010075E50ABF24FB5640BB6014DC1D57DD7A</vt:lpwstr>
  </property>
</Properties>
</file>